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sldIdLst>
    <p:sldId id="256" r:id="rId2"/>
    <p:sldId id="257" r:id="rId3"/>
    <p:sldId id="260" r:id="rId4"/>
    <p:sldId id="284" r:id="rId5"/>
    <p:sldId id="285" r:id="rId6"/>
    <p:sldId id="282" r:id="rId7"/>
    <p:sldId id="258" r:id="rId8"/>
    <p:sldId id="259" r:id="rId9"/>
    <p:sldId id="261" r:id="rId10"/>
    <p:sldId id="286" r:id="rId11"/>
    <p:sldId id="287" r:id="rId12"/>
    <p:sldId id="288" r:id="rId13"/>
    <p:sldId id="289" r:id="rId14"/>
    <p:sldId id="290" r:id="rId15"/>
    <p:sldId id="262" r:id="rId16"/>
    <p:sldId id="263" r:id="rId17"/>
    <p:sldId id="264" r:id="rId18"/>
    <p:sldId id="280" r:id="rId19"/>
    <p:sldId id="270" r:id="rId20"/>
    <p:sldId id="291" r:id="rId21"/>
    <p:sldId id="265" r:id="rId22"/>
    <p:sldId id="266" r:id="rId23"/>
    <p:sldId id="267" r:id="rId24"/>
    <p:sldId id="269" r:id="rId25"/>
    <p:sldId id="271" r:id="rId26"/>
    <p:sldId id="272" r:id="rId27"/>
    <p:sldId id="268" r:id="rId28"/>
    <p:sldId id="273" r:id="rId29"/>
    <p:sldId id="274" r:id="rId30"/>
    <p:sldId id="276" r:id="rId31"/>
    <p:sldId id="275" r:id="rId32"/>
    <p:sldId id="281" r:id="rId33"/>
    <p:sldId id="292" r:id="rId34"/>
    <p:sldId id="293" r:id="rId35"/>
    <p:sldId id="294" r:id="rId36"/>
    <p:sldId id="296" r:id="rId37"/>
    <p:sldId id="298" r:id="rId3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4F1415-9D2F-40E2-80CA-99618F892947}" type="datetimeFigureOut">
              <a:rPr lang="es-CL" smtClean="0"/>
              <a:t>28-10-2021</a:t>
            </a:fld>
            <a:endParaRPr lang="es-C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35E9E9-B343-4C97-86E5-50F58A961B83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11760" y="2130425"/>
            <a:ext cx="5400600" cy="147002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Rotulación de los Alimentos</a:t>
            </a:r>
            <a:br>
              <a:rPr lang="es-CL" dirty="0" smtClean="0"/>
            </a:br>
            <a:r>
              <a:rPr lang="es-CL" dirty="0" smtClean="0"/>
              <a:t>según DS 977/96  Minsal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PARTE I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E197574-A650-4C3A-B82F-AF2F434D2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3" r="2" b="2"/>
          <a:stretch/>
        </p:blipFill>
        <p:spPr>
          <a:xfrm>
            <a:off x="0" y="980728"/>
            <a:ext cx="3635896" cy="55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Rotulación general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Es la información relacionada con la identificación del productor (nombre o razón social, domicilio, etc.), las condiciones productivas (lote, fecha de elaboración, fecha de vencimiento, etc.), y la información propia del producto (nombre del alimento, contenido neto, etc.).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80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Rotulación nutricional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Comprende toda la información sobre las características nutricionales del alimento. Esta información nutricional tiene componentes obligatorios y otros opcionales.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1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Componentes obligatorios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DECLARACIÓN DE NUTRIENTES: Es la información sobre el aporte de Energía, Proteínas, Hidratos de Carbono, Grasa, sodio y azúcares totales que contiene el producto </a:t>
            </a:r>
            <a:r>
              <a:rPr lang="es-ES" dirty="0" smtClean="0"/>
              <a:t>alimenticio.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55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Componentes obligatorios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* DECLARACIÓN DEL SELLO “ALTO EN”: Cuando corresponda. El sello “ALTO EN” es el símbolo blanco y negro que deben rotular los alimentos que superen los límites establecidos para calorías, azúcares totales, sodio y grasas saturadas.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89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Componente opcionales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PROPIEDADES NUTRICIONALES: Son mensajes en que se destaca el contenido de nutrientes, fibra dietética o colesterol de un alimento, entre otros nutrientes.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* </a:t>
            </a:r>
            <a:r>
              <a:rPr lang="es-ES" dirty="0"/>
              <a:t>PROPIEDADES SALUDABLES: Son mensajes que relacionan los alimentos o componentes de los alimentos con una condición de salud de las personas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60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107 RSA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Nombre del alimento</a:t>
            </a:r>
          </a:p>
          <a:p>
            <a:r>
              <a:rPr lang="es-CL" dirty="0" smtClean="0"/>
              <a:t>Contenido neto</a:t>
            </a:r>
          </a:p>
          <a:p>
            <a:r>
              <a:rPr lang="es-CL" dirty="0" smtClean="0"/>
              <a:t>Nombre o razón social y domicilio del fabricante, elaborador , procesador o envasador de alimentos nacionales</a:t>
            </a:r>
          </a:p>
          <a:p>
            <a:r>
              <a:rPr lang="es-CL" dirty="0" smtClean="0"/>
              <a:t>País de origen</a:t>
            </a:r>
          </a:p>
          <a:p>
            <a:r>
              <a:rPr lang="es-CL" dirty="0" smtClean="0"/>
              <a:t>Número y fecha de resolución y de la Seremi de Salud que lo otorga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48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107 RSA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Fecha de elaboración o envasado</a:t>
            </a:r>
          </a:p>
          <a:p>
            <a:r>
              <a:rPr lang="es-CL" dirty="0" smtClean="0"/>
              <a:t>Fecha de vencimiento</a:t>
            </a:r>
          </a:p>
          <a:p>
            <a:r>
              <a:rPr lang="es-CL" dirty="0" smtClean="0"/>
              <a:t>Ingredientes</a:t>
            </a:r>
          </a:p>
          <a:p>
            <a:r>
              <a:rPr lang="es-CL" dirty="0" smtClean="0"/>
              <a:t>Información nutricional</a:t>
            </a:r>
          </a:p>
          <a:p>
            <a:r>
              <a:rPr lang="es-CL" dirty="0" smtClean="0"/>
              <a:t>Instrucciones para el almacenamiento</a:t>
            </a:r>
          </a:p>
          <a:p>
            <a:r>
              <a:rPr lang="es-CL" dirty="0" smtClean="0"/>
              <a:t>Instrucciones para su uso</a:t>
            </a:r>
          </a:p>
          <a:p>
            <a:r>
              <a:rPr lang="es-CL" dirty="0" smtClean="0"/>
              <a:t>Nombre y domicilio del importador en alimentos importados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66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108 y 109 RSA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Etiqueta adhesiva o sobreimpresión. Autorización</a:t>
            </a:r>
          </a:p>
          <a:p>
            <a:endParaRPr lang="es-CL" dirty="0"/>
          </a:p>
          <a:p>
            <a:r>
              <a:rPr lang="es-CL" dirty="0" smtClean="0"/>
              <a:t>Características de la información: idioma castellano, caracteres visibles, indelebles y fáciles de leer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767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Rotulación de </a:t>
            </a:r>
            <a:r>
              <a:rPr lang="es-CL" dirty="0" smtClean="0"/>
              <a:t>los alimentos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9701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5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sobreimpresión</a:t>
            </a:r>
            <a:endParaRPr lang="es-CL" dirty="0"/>
          </a:p>
        </p:txBody>
      </p:sp>
      <p:pic>
        <p:nvPicPr>
          <p:cNvPr id="4" name="3 Marcador de contenido" descr="Vida sana en Directo: Rotulado de alimento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26" y="530225"/>
            <a:ext cx="6204185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alimentos envasados</a:t>
            </a:r>
            <a:endParaRPr lang="es-CL" dirty="0"/>
          </a:p>
        </p:txBody>
      </p:sp>
      <p:pic>
        <p:nvPicPr>
          <p:cNvPr id="4" name="3 Marcador de contenido" descr="ᐈ Comida envasada imágenes de stock, foto alimentos envasados | descargar  en Depositphotos®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20688"/>
            <a:ext cx="756084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6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Artículo 110 RSA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.- La rotulación y publicidad de cualquier tipo no deberá contener palabras, ilustraciones y/u otras representaciones gráficas que puedan inducir a equívocos, engaños o falsedades, o que de alguna forma sean susceptibles de crear una impresión errónea respecto a la naturaleza, composición o calidad del producto. Asimismo, no deberán sugerirse ni indicarse efectos terapéuticos, curativos ni posologías.</a:t>
            </a:r>
            <a:endParaRPr lang="es-CL" dirty="0"/>
          </a:p>
          <a:p>
            <a:r>
              <a:rPr lang="es-ES" dirty="0"/>
              <a:t> 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52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110 RSA</a:t>
            </a:r>
            <a:endParaRPr lang="es-CL" dirty="0"/>
          </a:p>
        </p:txBody>
      </p:sp>
      <p:pic>
        <p:nvPicPr>
          <p:cNvPr id="4" name="3 Marcador de contenido" descr="Diseño Nacional 1840 – 20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8768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Jurel tipo salmón san jose - Verduleria Benvenu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836712"/>
            <a:ext cx="3238113" cy="3744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9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110 RSA</a:t>
            </a:r>
            <a:endParaRPr lang="es-CL" dirty="0"/>
          </a:p>
        </p:txBody>
      </p:sp>
      <p:pic>
        <p:nvPicPr>
          <p:cNvPr id="4" name="3 Marcador de contenido" descr="Suplementos alimenticios – Biospha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5112568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7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Art.110 RSA</a:t>
            </a:r>
            <a:endParaRPr lang="es-CL" dirty="0"/>
          </a:p>
        </p:txBody>
      </p:sp>
      <p:pic>
        <p:nvPicPr>
          <p:cNvPr id="4" name="3 Marcador de contenido" descr="70 ideas de Suplementos Alimenticios | suplementos alimenticios, alimenticio,  suplementos dietético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39248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atures Bounty High Resolution Stock Photography and Images - Ala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87" y="548680"/>
            <a:ext cx="33828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110 RSA</a:t>
            </a:r>
            <a:endParaRPr lang="es-CL" dirty="0"/>
          </a:p>
        </p:txBody>
      </p:sp>
      <p:pic>
        <p:nvPicPr>
          <p:cNvPr id="4" name="3 Marcador de contenido" descr="Aguas saborizadas con solo una caloría y en envases reciclables | Mujeres y  má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72808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0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115 RSA</a:t>
            </a:r>
            <a:endParaRPr lang="es-CL" dirty="0"/>
          </a:p>
        </p:txBody>
      </p:sp>
      <p:pic>
        <p:nvPicPr>
          <p:cNvPr id="4" name="3 Marcador de contenido" descr="Actualización 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124744"/>
            <a:ext cx="504056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3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Información nutricional facultativa</a:t>
            </a:r>
            <a:endParaRPr lang="es-CL" dirty="0"/>
          </a:p>
        </p:txBody>
      </p:sp>
      <p:pic>
        <p:nvPicPr>
          <p:cNvPr id="4" name="3 Marcador de contenido" descr="Omega 3 Vegano de Microalgas | Dulzuranatura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4611613" cy="445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110 bis RSA</a:t>
            </a:r>
            <a:endParaRPr lang="es-CL" dirty="0"/>
          </a:p>
        </p:txBody>
      </p:sp>
      <p:pic>
        <p:nvPicPr>
          <p:cNvPr id="4" name="3 Marcador de contenido" descr="Leche saborizada junior sabor dulce de leche | Alimentos | DrDiet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81642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Dulces con juguetes – Azúcar Dulcerí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808730" cy="3808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6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</a:t>
            </a:r>
            <a:r>
              <a:rPr lang="es-CL" smtClean="0"/>
              <a:t>120 bis RSA</a:t>
            </a:r>
            <a:endParaRPr lang="es-CL"/>
          </a:p>
        </p:txBody>
      </p:sp>
      <p:pic>
        <p:nvPicPr>
          <p:cNvPr id="4" name="3 Marcador de contenido" descr="CHOCOLATE M&amp;M MILK CHOCOLATE 47,9GR X6 | Candy Jobs - Distribuidor de Dulc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187825" cy="41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Desayuno y Dulces M&amp;M – telemercad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60040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9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120 bis RSA</a:t>
            </a:r>
            <a:endParaRPr lang="es-CL" dirty="0"/>
          </a:p>
        </p:txBody>
      </p:sp>
      <p:pic>
        <p:nvPicPr>
          <p:cNvPr id="4" name="3 Marcador de contenido" descr="Jardín infantil y salas cuna Fundación Integr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560840" cy="368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5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Aceite de Oliva EL OLIVAR Extra Virgen Botella 200ml | plazaVea -  Supermerca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231134" cy="437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BlueSky SA - Botellas de vidrio. Aceite de Oliva. Aceiteras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874260" cy="4357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3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Límites de nutrientes críticos</a:t>
            </a:r>
            <a:endParaRPr lang="es-CL" dirty="0"/>
          </a:p>
        </p:txBody>
      </p:sp>
      <p:pic>
        <p:nvPicPr>
          <p:cNvPr id="6" name="5 Marcador de contenido" descr="Ley de Etiquetado y Publicidad de Alimentos: Chile innovando en nutrición  pública una vez má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799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9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8" name="Picture 4" descr="C:\Users\Alejandro\Desktop\ART 120 PAINT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76672"/>
            <a:ext cx="8173218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Rotulación de alimentos congelados</a:t>
            </a:r>
            <a:endParaRPr lang="es-CL" dirty="0"/>
          </a:p>
        </p:txBody>
      </p:sp>
      <p:pic>
        <p:nvPicPr>
          <p:cNvPr id="4" name="3 Marcador de contenido" descr="CARNES CONGELADA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9223"/>
            <a:ext cx="3409503" cy="309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arnes y hamburguesas congeladas | Punto M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67" y="980728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Artículo 186 RSA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la rotulación de los productos alimenticios congelados envasados que se expendan al público en tal condición, se deberá indicar en forma clara y legible la expresión "PRODUCTO CONGELADO", salvo los helados comestibles definidos en el artículo 243.216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67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Rotulación del producto descongelado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Se deberá indicar en la rotulación del envase del producto descongelado o mediante </a:t>
            </a:r>
            <a:r>
              <a:rPr lang="es-ES" dirty="0" smtClean="0"/>
              <a:t>un </a:t>
            </a:r>
            <a:r>
              <a:rPr lang="es-ES" dirty="0"/>
              <a:t>cartel junto a los alimentos descongelados que se expendan a granel, la fecha de elaboración original o lote de producción, la fecha de descongelación y la fecha de vencimiento, de acuerdo a la condición actual de producto descongelado.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9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Rotulación del producto descongelado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Además</a:t>
            </a:r>
            <a:r>
              <a:rPr lang="es-ES" dirty="0"/>
              <a:t>, en el mismo rótulo o cartel, según corresponda, se deberá indicar en forma clara y legible la expresión "PRODUCTO DESCONGELADO. NO VOLVER A </a:t>
            </a:r>
            <a:r>
              <a:rPr lang="es-ES" dirty="0" smtClean="0"/>
              <a:t>CONGELAR. Excepto </a:t>
            </a:r>
            <a:r>
              <a:rPr lang="es-ES" dirty="0"/>
              <a:t>los productos de panadería, masas horneadas o </a:t>
            </a:r>
            <a:r>
              <a:rPr lang="es-ES" dirty="0" smtClean="0"/>
              <a:t>fritas</a:t>
            </a:r>
            <a:r>
              <a:rPr lang="es-ES" dirty="0"/>
              <a:t>.</a:t>
            </a:r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ES" dirty="0" smtClean="0"/>
              <a:t>Asimismo, deberán </a:t>
            </a:r>
            <a:r>
              <a:rPr lang="es-ES" dirty="0"/>
              <a:t>ser informadas en el envase las nuevas condiciones de almacenamiento del producto descongelado.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56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Rotulación de carnes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Las carnes envasadas, sin perjuicio de cumplir con los requisitos  generales de rotulación, deben contener la siguiente información:</a:t>
            </a:r>
          </a:p>
          <a:p>
            <a:r>
              <a:rPr lang="es-CL" dirty="0" smtClean="0"/>
              <a:t>Carnes molidas deberán declarar la especie de animal que proceden, el contenido de grasa (no mayor a 10%)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41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Rotulación de carnes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Carne marinada, debe destacarse en la rotulación con caracteres visibles su condición</a:t>
            </a:r>
          </a:p>
          <a:p>
            <a:r>
              <a:rPr lang="es-CL" dirty="0" smtClean="0"/>
              <a:t>Informar % de marinado en relación al peso total del producto. “Marinado al x %” o “Contiene hasta un x % de marinado”</a:t>
            </a:r>
          </a:p>
          <a:p>
            <a:r>
              <a:rPr lang="es-CL" dirty="0" smtClean="0"/>
              <a:t>Carnes distintas al bovino deberán identificar claramente la especie que se trata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60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Objetivos de la rotulación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Identificar y diferenciar el producto (nombre, marca y diseño). </a:t>
            </a:r>
            <a:endParaRPr lang="es-CL" dirty="0" smtClean="0"/>
          </a:p>
          <a:p>
            <a:r>
              <a:rPr lang="es-CL" dirty="0"/>
              <a:t>- Dar a conocer sus características (tanto generales como nutricionales, tales como ingredientes, componentes, peso, tamaño, entre otros). </a:t>
            </a:r>
            <a:r>
              <a:rPr lang="es-CL" dirty="0" smtClean="0"/>
              <a:t>– </a:t>
            </a:r>
          </a:p>
          <a:p>
            <a:r>
              <a:rPr lang="es-CL" dirty="0"/>
              <a:t>- Entregar indicaciones para su uso y/o conservación, precauciones, nombre del fabricante, procedencia, fecha de fabricación y de vencimiento, etc. </a:t>
            </a:r>
          </a:p>
        </p:txBody>
      </p:sp>
    </p:spTree>
    <p:extLst>
      <p:ext uri="{BB962C8B-B14F-4D97-AF65-F5344CB8AC3E}">
        <p14:creationId xmlns:p14="http://schemas.microsoft.com/office/powerpoint/2010/main" val="14258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Objetivos de la rotulación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- Ayudar al consumidor/cliente en la selección de alimentos saludables. </a:t>
            </a:r>
            <a:endParaRPr lang="es-CL" dirty="0" smtClean="0"/>
          </a:p>
          <a:p>
            <a:r>
              <a:rPr lang="es-CL" dirty="0"/>
              <a:t>Incentivar a la industria/productor a mejorar la calidad nutricional de sus productos. </a:t>
            </a:r>
            <a:r>
              <a:rPr lang="es-CL" dirty="0" smtClean="0"/>
              <a:t>–</a:t>
            </a:r>
          </a:p>
          <a:p>
            <a:r>
              <a:rPr lang="es-CL" dirty="0"/>
              <a:t>Contribuir a facilitar la comercialización de los alimentos a nivel nacional e </a:t>
            </a:r>
            <a:r>
              <a:rPr lang="es-CL" dirty="0" smtClean="0"/>
              <a:t>internacional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11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3 Marcador de contenido" descr="Churrascos Rupanco - Comercial Pirqu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168352" cy="331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aja De Churrasco Laminado Congelado 48 Unidades Por Caja | Mercado Lib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03244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106 RSA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Rótulo: Marbete, etiqueta, marca, imagen u otra materia descriptiva o gráfica, que se haya escrito, impreso, estarcido, marcado en relieve o hueco grabado o adherido </a:t>
            </a:r>
            <a:r>
              <a:rPr lang="es-ES" dirty="0" smtClean="0"/>
              <a:t>al </a:t>
            </a:r>
            <a:r>
              <a:rPr lang="es-ES" dirty="0"/>
              <a:t>envase de un </a:t>
            </a:r>
            <a:r>
              <a:rPr lang="es-ES" dirty="0" smtClean="0"/>
              <a:t>alimento</a:t>
            </a:r>
          </a:p>
          <a:p>
            <a:r>
              <a:rPr lang="es-ES" dirty="0"/>
              <a:t>Rotulación: Conjunto de inscripciones, leyendas o ilustraciones contenidas en el rótulo que informan acerca de las características de un producto alimenticio</a:t>
            </a:r>
            <a:endParaRPr lang="es-ES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84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106 RSA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Rotulación o etiquetado nutricional: Toda descripción destinada a informar al consumidor sobre las propiedades nutricionales de un producto </a:t>
            </a:r>
            <a:r>
              <a:rPr lang="es-ES" dirty="0" smtClean="0"/>
              <a:t>alimenticio</a:t>
            </a:r>
          </a:p>
          <a:p>
            <a:r>
              <a:rPr lang="es-ES" dirty="0"/>
              <a:t>Publicidad: Toda forma de promoción, comunicación, recomendación, propaganda, información o acción destinada a promover el consumo de un determinado producto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28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ART. 107 RSA</a:t>
            </a:r>
            <a:endParaRPr lang="es-CL" dirty="0"/>
          </a:p>
        </p:txBody>
      </p:sp>
      <p:pic>
        <p:nvPicPr>
          <p:cNvPr id="4" name="3 Marcador de contenido" descr="Lomo vetado Categoría V porcionado al vacío, (0.5 a 2.2 Kg) - telemercado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27280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1604</TotalTime>
  <Words>928</Words>
  <Application>Microsoft Office PowerPoint</Application>
  <PresentationFormat>Presentación en pantalla (4:3)</PresentationFormat>
  <Paragraphs>81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Aspecto</vt:lpstr>
      <vt:lpstr>Rotulación de los Alimentos según DS 977/96  Minsal</vt:lpstr>
      <vt:lpstr>alimentos envasados</vt:lpstr>
      <vt:lpstr>Presentación de PowerPoint</vt:lpstr>
      <vt:lpstr>Objetivos de la rotulación</vt:lpstr>
      <vt:lpstr>Objetivos de la rotulación</vt:lpstr>
      <vt:lpstr>Presentación de PowerPoint</vt:lpstr>
      <vt:lpstr>ART. 106 RSA</vt:lpstr>
      <vt:lpstr>ART. 106 RSA</vt:lpstr>
      <vt:lpstr>ART. 107 RSA</vt:lpstr>
      <vt:lpstr>Rotulación general</vt:lpstr>
      <vt:lpstr>Rotulación nutricional</vt:lpstr>
      <vt:lpstr>Componentes obligatorios</vt:lpstr>
      <vt:lpstr>Componentes obligatorios</vt:lpstr>
      <vt:lpstr>Componente opcionales</vt:lpstr>
      <vt:lpstr>Art. 107 RSA</vt:lpstr>
      <vt:lpstr>Art. 107 RSA</vt:lpstr>
      <vt:lpstr>Art. 108 y 109 RSA</vt:lpstr>
      <vt:lpstr>Rotulación de los alimentos</vt:lpstr>
      <vt:lpstr>sobreimpresión</vt:lpstr>
      <vt:lpstr>Artículo 110 RSA</vt:lpstr>
      <vt:lpstr>Art. 110 RSA</vt:lpstr>
      <vt:lpstr>Art. 110 RSA</vt:lpstr>
      <vt:lpstr>Art.110 RSA</vt:lpstr>
      <vt:lpstr>Art. 110 RSA</vt:lpstr>
      <vt:lpstr>Art. 115 RSA</vt:lpstr>
      <vt:lpstr>Información nutricional facultativa</vt:lpstr>
      <vt:lpstr>Art. 110 bis RSA</vt:lpstr>
      <vt:lpstr>Art. 120 bis RSA</vt:lpstr>
      <vt:lpstr>Art. 120 bis RSA</vt:lpstr>
      <vt:lpstr>Límites de nutrientes críticos</vt:lpstr>
      <vt:lpstr>Presentación de PowerPoint</vt:lpstr>
      <vt:lpstr>Rotulación de alimentos congelados</vt:lpstr>
      <vt:lpstr>Artículo 186 RSA</vt:lpstr>
      <vt:lpstr>Rotulación del producto descongelado</vt:lpstr>
      <vt:lpstr>Rotulación del producto descongelado</vt:lpstr>
      <vt:lpstr>Rotulación de carnes</vt:lpstr>
      <vt:lpstr>Rotulación de carnes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Rotulación de los Alimentos según DS 977/96  Minsal</dc:title>
  <dc:creator>Alejandro Rodríguez</dc:creator>
  <cp:lastModifiedBy>Alejandro Rodríguez</cp:lastModifiedBy>
  <cp:revision>39</cp:revision>
  <dcterms:created xsi:type="dcterms:W3CDTF">2021-03-22T14:52:45Z</dcterms:created>
  <dcterms:modified xsi:type="dcterms:W3CDTF">2021-10-28T12:29:51Z</dcterms:modified>
</cp:coreProperties>
</file>